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4" r:id="rId6"/>
    <p:sldMasterId id="214748366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y="5143500" cx="9144000"/>
  <p:notesSz cx="6858000" cy="9144000"/>
  <p:embeddedFontLst>
    <p:embeddedFont>
      <p:font typeface="Helvetica Neue"/>
      <p:regular r:id="rId42"/>
      <p:bold r:id="rId43"/>
      <p:italic r:id="rId44"/>
      <p:boldItalic r:id="rId45"/>
    </p:embeddedFont>
    <p:embeddedFont>
      <p:font typeface="Helvetica Neue Light"/>
      <p:regular r:id="rId46"/>
      <p:bold r:id="rId47"/>
      <p:italic r:id="rId48"/>
      <p:boldItalic r:id="rId49"/>
    </p:embeddedFont>
    <p:embeddedFont>
      <p:font typeface="Gill Sans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2" roundtripDataSignature="AMtx7mhIY0oFuOaH0NVUP4dCOi0Iv7NxO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Michele Buccoli"/>
  <p:cmAuthor clrIdx="1" id="1" initials="" lastIdx="1" name="Hwanhee Kim"/>
  <p:cmAuthor clrIdx="2" id="2" initials="" lastIdx="1" name="Golden Grape"/>
  <p:cmAuthor clrIdx="3" id="3" initials="" lastIdx="1" name="梁展鹏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CC8D4F1-D520-45CF-93F1-21A15AB0AA7F}">
  <a:tblStyle styleId="{ACC8D4F1-D520-45CF-93F1-21A15AB0AA7F}" styleName="Table_0"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insideV>
        </a:tcBdr>
        <a:fill>
          <a:solidFill>
            <a:srgbClr val="FAF7E9"/>
          </a:solidFill>
        </a:fill>
      </a:tcStyle>
    </a:wholeTbl>
    <a:band1H>
      <a:tcTxStyle b="off" i="off"/>
    </a:band1H>
    <a:band2H>
      <a:tcTxStyle b="off" i="off"/>
      <a:tcStyle>
        <a:fill>
          <a:solidFill>
            <a:srgbClr val="EDEADD"/>
          </a:solidFill>
        </a:fill>
      </a:tcStyle>
    </a:band2H>
    <a:band1V>
      <a:tcTxStyle b="off" i="off"/>
    </a:band1V>
    <a:band2V>
      <a:tcTxStyle b="off" i="off"/>
    </a:band2V>
    <a:lastCol>
      <a:tcTxStyle b="off" i="off"/>
    </a:lastCol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9400"/>
          </a:solidFill>
        </a:fill>
      </a:tcStyle>
    </a:lastRow>
    <a:seCell>
      <a:tcTxStyle b="off" i="off"/>
    </a:seCell>
    <a:swCell>
      <a:tcTxStyle b="off" i="off"/>
    </a:swCell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9400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font" Target="fonts/HelveticaNeue-regular.fntdata"/><Relationship Id="rId41" Type="http://schemas.openxmlformats.org/officeDocument/2006/relationships/slide" Target="slides/slide33.xml"/><Relationship Id="rId44" Type="http://schemas.openxmlformats.org/officeDocument/2006/relationships/font" Target="fonts/HelveticaNeue-italic.fntdata"/><Relationship Id="rId43" Type="http://schemas.openxmlformats.org/officeDocument/2006/relationships/font" Target="fonts/HelveticaNeue-bold.fntdata"/><Relationship Id="rId46" Type="http://schemas.openxmlformats.org/officeDocument/2006/relationships/font" Target="fonts/HelveticaNeueLight-regular.fntdata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1.xml"/><Relationship Id="rId48" Type="http://schemas.openxmlformats.org/officeDocument/2006/relationships/font" Target="fonts/HelveticaNeueLight-italic.fntdata"/><Relationship Id="rId47" Type="http://schemas.openxmlformats.org/officeDocument/2006/relationships/font" Target="fonts/HelveticaNeueLight-bold.fntdata"/><Relationship Id="rId49" Type="http://schemas.openxmlformats.org/officeDocument/2006/relationships/font" Target="fonts/HelveticaNeueLight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GillSans-bold.fntdata"/><Relationship Id="rId50" Type="http://schemas.openxmlformats.org/officeDocument/2006/relationships/font" Target="fonts/GillSans-regular.fntdata"/><Relationship Id="rId52" Type="http://customschemas.google.com/relationships/presentationmetadata" Target="meta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17-10-11T12:54:30.665">
    <p:pos x="6000" y="200"/>
    <p:text>Windows 64 bit: 
conda install -c peterjc123 pytorch 
https://anaconda.org/peterjc123/pytorch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aUk1mDg"/>
      </p:ext>
    </p:extLst>
  </p:cm>
  <p:cm authorId="1" idx="1" dt="2020-05-14T08:25:34.088">
    <p:pos x="6000" y="300"/>
    <p:text>윈도우 버전 설치는 여기를 참고했습니다. http://bob3rdnewbie.tistory.com/313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aUk1mDU"/>
      </p:ext>
    </p:extLst>
  </p:cm>
  <p:cm authorId="2" idx="1" dt="2017-10-09T08:56:20.987">
    <p:pos x="6000" y="100"/>
    <p:text>I do recommend cocalc.com. 
it was sagemath cloud before.  A cloud computation platform based on python, R, sage...
It has pytorch installed already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aUk1mDc"/>
      </p:ext>
    </p:extLst>
  </p:cm>
  <p:cm authorId="3" idx="1" dt="2018-01-17T04:56:15.468">
    <p:pos x="6000" y="0"/>
    <p:text>aconda-navigator-for-mac上安装PyTorch；
https://p2ng.github.io/2018/01/10/anaconda-navigator-for-mac/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aUk1mDY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" name="Google Shape;23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3" name="Google Shape;283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5" name="Google Shape;29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7" name="Google Shape;30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9" name="Google Shape;31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0" name="Google Shape;330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1" name="Google Shape;341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What are the goals of these lectures?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 provide the basic 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addition, we implement these concepts using pytorch to get concrete understanding.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To take and enjoy this course, you just need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basic … basic python. Zero to All!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 guess you are standing somewhere in the between here. Hopefully this lecture can help you move towards to the exper.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Let’s get started!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6" name="Google Shape;35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4" name="Google Shape;374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Then, what is deep learning?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More formally, we can explain this terms using this diagram from the Deep Learning book.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Any machine with intelligent, we can call AI, a very broad concept.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One solution for the AI is ML.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There are many algorithms and approaches in ML.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If you are using neural nets and the layers are deep, usually we call it deep learning.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Why we care so much? Basically, deep learning works. There are many exciting demos including X, Y, and Z.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Why we care as developer?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Traditional: logic comes from our mind.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Machine learning help this process. It gets input and produce output.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However, still we need to manually select reasonable inputs for ML.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ML changes this. Now we just need to provide all raw inputs. Then, the machine learning/deep learning learns the representations automatically.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So programming paradigm can changes.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 think all developers should know ML and DL.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other words. Traditionally developers program these rules.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But more and more program will use representation learning. The rules will be learned automatically.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So as a developer, it’s important to model these learning rather than program rules.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This is the goal of this lecture</a:t>
            </a:r>
            <a:endParaRPr/>
          </a:p>
        </p:txBody>
      </p:sp>
      <p:sp>
        <p:nvSpPr>
          <p:cNvPr id="425" name="Google Shape;425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159" name="Google Shape;15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8" name="Google Shape;448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9" name="Google Shape;46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How about human intelegene? </a:t>
            </a:r>
            <a:endParaRPr/>
          </a:p>
        </p:txBody>
      </p:sp>
      <p:sp>
        <p:nvSpPr>
          <p:cNvPr id="165" name="Google Shape;16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" name="Google Shape;17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" name="Google Shape;11;p35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35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" name="Google Shape;52;p4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6" name="Google Shape;5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0" name="Google Shape;60;p4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4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5" name="Google Shape;6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8" name="Google Shape;68;p4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40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4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5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5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6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5" name="Google Shape;15;p36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" name="Google Shape;16;p36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6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5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5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7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57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57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57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8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5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9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59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59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5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6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61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6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6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6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98450" lvl="2" marL="13716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6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6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6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6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6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6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6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1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9" name="Google Shape;19;p51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0" name="Google Shape;20;p51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6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3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6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6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4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6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6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6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3" name="Google Shape;23;p5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4" name="Google Shape;24;p52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3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" name="Google Shape;37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" name="Google Shape;3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" name="Google Shape;4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4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4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" name="Google Shape;4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" name="Google Shape;7;p34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34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3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3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hyperlink" Target="mailto:hunkim+ml@gmail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hyperlink" Target="https://www.goodreads.com/author/show/15182060.Ian_Goodfellow" TargetMode="External"/><Relationship Id="rId5" Type="http://schemas.openxmlformats.org/officeDocument/2006/relationships/hyperlink" Target="https://www.goodreads.com/author/show/4846306.Yoshua_Bengio" TargetMode="External"/><Relationship Id="rId6" Type="http://schemas.openxmlformats.org/officeDocument/2006/relationships/hyperlink" Target="https://www.goodreads.com/author/show/11248204.Aaron_Courville" TargetMode="External"/><Relationship Id="rId7" Type="http://schemas.openxmlformats.org/officeDocument/2006/relationships/hyperlink" Target="https://www.goodreads.com/author/show/11248204.Aaron_Courville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hyperlink" Target="https://ml-showcase.com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hyperlink" Target="https://www.goodreads.com/author/show/15182060.Ian_Goodfellow" TargetMode="External"/><Relationship Id="rId5" Type="http://schemas.openxmlformats.org/officeDocument/2006/relationships/hyperlink" Target="https://www.goodreads.com/author/show/4846306.Yoshua_Bengio" TargetMode="External"/><Relationship Id="rId6" Type="http://schemas.openxmlformats.org/officeDocument/2006/relationships/hyperlink" Target="https://www.goodreads.com/author/show/11248204.Aaron_Courville" TargetMode="External"/><Relationship Id="rId7" Type="http://schemas.openxmlformats.org/officeDocument/2006/relationships/hyperlink" Target="https://www.goodreads.com/author/show/11248204.Aaron_Courville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hyperlink" Target="https://www.goodreads.com/author/show/15182060.Ian_Goodfellow" TargetMode="External"/><Relationship Id="rId5" Type="http://schemas.openxmlformats.org/officeDocument/2006/relationships/hyperlink" Target="https://www.goodreads.com/author/show/4846306.Yoshua_Bengio" TargetMode="External"/><Relationship Id="rId6" Type="http://schemas.openxmlformats.org/officeDocument/2006/relationships/hyperlink" Target="https://www.goodreads.com/author/show/11248204.Aaron_Courville" TargetMode="External"/><Relationship Id="rId7" Type="http://schemas.openxmlformats.org/officeDocument/2006/relationships/hyperlink" Target="https://www.goodreads.com/author/show/11248204.Aaron_Courville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hyperlink" Target="https://www.goodreads.com/author/show/15182060.Ian_Goodfellow" TargetMode="External"/><Relationship Id="rId5" Type="http://schemas.openxmlformats.org/officeDocument/2006/relationships/hyperlink" Target="https://www.goodreads.com/author/show/4846306.Yoshua_Bengio" TargetMode="External"/><Relationship Id="rId6" Type="http://schemas.openxmlformats.org/officeDocument/2006/relationships/hyperlink" Target="https://www.goodreads.com/author/show/11248204.Aaron_Courville" TargetMode="External"/><Relationship Id="rId7" Type="http://schemas.openxmlformats.org/officeDocument/2006/relationships/hyperlink" Target="https://www.goodreads.com/author/show/11248204.Aaron_Courville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pytorch.org/about/" TargetMode="External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comments" Target="../comments/comment1.xml"/><Relationship Id="rId4" Type="http://schemas.openxmlformats.org/officeDocument/2006/relationships/image" Target="../media/image26.jpg"/><Relationship Id="rId5" Type="http://schemas.openxmlformats.org/officeDocument/2006/relationships/image" Target="../media/image23.png"/><Relationship Id="rId6" Type="http://schemas.openxmlformats.org/officeDocument/2006/relationships/image" Target="../media/image20.png"/><Relationship Id="rId7" Type="http://schemas.openxmlformats.org/officeDocument/2006/relationships/hyperlink" Target="http://pytorch.org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"/>
          <p:cNvSpPr txBox="1"/>
          <p:nvPr>
            <p:ph idx="4294967295" type="ctrTitle"/>
          </p:nvPr>
        </p:nvSpPr>
        <p:spPr>
          <a:xfrm>
            <a:off x="628446" y="14103"/>
            <a:ext cx="7883375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 Learning</a:t>
            </a:r>
            <a:endParaRPr b="0" i="0" sz="3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7" name="Google Shape;147;p1"/>
          <p:cNvSpPr txBox="1"/>
          <p:nvPr/>
        </p:nvSpPr>
        <p:spPr>
          <a:xfrm>
            <a:off x="2580000" y="1988975"/>
            <a:ext cx="3926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400"/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1: Overview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"/>
          <p:cNvSpPr txBox="1"/>
          <p:nvPr/>
        </p:nvSpPr>
        <p:spPr>
          <a:xfrm>
            <a:off x="0" y="4854222"/>
            <a:ext cx="4159500" cy="306428"/>
          </a:xfrm>
          <a:prstGeom prst="rect">
            <a:avLst/>
          </a:prstGeom>
          <a:gradFill>
            <a:gsLst>
              <a:gs pos="0">
                <a:srgbClr val="55C1FF">
                  <a:alpha val="77254"/>
                </a:srgbClr>
              </a:gs>
              <a:gs pos="100000">
                <a:srgbClr val="0076B9">
                  <a:alpha val="77254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b="0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5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number?</a:t>
            </a:r>
            <a:endParaRPr/>
          </a:p>
        </p:txBody>
      </p:sp>
      <p:pic>
        <p:nvPicPr>
          <p:cNvPr descr="Image" id="233" name="Google Shape;23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10"/>
          <p:cNvGrpSpPr/>
          <p:nvPr/>
        </p:nvGrpSpPr>
        <p:grpSpPr>
          <a:xfrm>
            <a:off x="5381625" y="2478286"/>
            <a:ext cx="2104481" cy="916362"/>
            <a:chOff x="0" y="0"/>
            <a:chExt cx="5611948" cy="2443631"/>
          </a:xfrm>
        </p:grpSpPr>
        <p:sp>
          <p:nvSpPr>
            <p:cNvPr id="235" name="Google Shape;235;p10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6" name="Google Shape;236;p10"/>
            <p:cNvSpPr txBox="1"/>
            <p:nvPr/>
          </p:nvSpPr>
          <p:spPr>
            <a:xfrm>
              <a:off x="4061525" y="0"/>
              <a:ext cx="7512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SzPts val="3400"/>
                <a:buFont typeface="Gill Sans"/>
                <a:buNone/>
              </a:pPr>
              <a:r>
                <a:rPr b="0" i="1" lang="en" sz="3400" u="none" cap="none" strike="noStrik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2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0"/>
            <p:cNvSpPr txBox="1"/>
            <p:nvPr/>
          </p:nvSpPr>
          <p:spPr>
            <a:xfrm>
              <a:off x="3477748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10"/>
          <p:cNvSpPr/>
          <p:nvPr/>
        </p:nvSpPr>
        <p:spPr>
          <a:xfrm>
            <a:off x="2574726" y="2512219"/>
            <a:ext cx="1091925" cy="476213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Google Shape;239;p10"/>
          <p:cNvSpPr txBox="1"/>
          <p:nvPr/>
        </p:nvSpPr>
        <p:spPr>
          <a:xfrm>
            <a:off x="1166564" y="3159748"/>
            <a:ext cx="1386675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240" name="Google Shape;24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500"/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pic>
        <p:nvPicPr>
          <p:cNvPr descr="Image" id="246" name="Google Shape;24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/>
          <p:cNvGrpSpPr/>
          <p:nvPr/>
        </p:nvGrpSpPr>
        <p:grpSpPr>
          <a:xfrm>
            <a:off x="5381625" y="2478286"/>
            <a:ext cx="2538672" cy="916362"/>
            <a:chOff x="0" y="0"/>
            <a:chExt cx="6769792" cy="2443631"/>
          </a:xfrm>
        </p:grpSpPr>
        <p:sp>
          <p:nvSpPr>
            <p:cNvPr id="248" name="Google Shape;248;p11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9" name="Google Shape;249;p11"/>
            <p:cNvSpPr txBox="1"/>
            <p:nvPr/>
          </p:nvSpPr>
          <p:spPr>
            <a:xfrm>
              <a:off x="3342592" y="0"/>
              <a:ext cx="34272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SzPts val="3400"/>
                <a:buFont typeface="Gill Sans"/>
                <a:buNone/>
              </a:pPr>
              <a:r>
                <a:rPr b="0" i="1" lang="en" sz="3400" u="none" cap="none" strike="noStrik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? points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1"/>
            <p:cNvSpPr txBox="1"/>
            <p:nvPr/>
          </p:nvSpPr>
          <p:spPr>
            <a:xfrm>
              <a:off x="3989019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Google Shape;251;p11"/>
          <p:cNvGrpSpPr/>
          <p:nvPr/>
        </p:nvGrpSpPr>
        <p:grpSpPr>
          <a:xfrm>
            <a:off x="1028032" y="2478286"/>
            <a:ext cx="2638619" cy="916362"/>
            <a:chOff x="-1" y="0"/>
            <a:chExt cx="7036318" cy="2443631"/>
          </a:xfrm>
        </p:grpSpPr>
        <p:sp>
          <p:nvSpPr>
            <p:cNvPr id="252" name="Google Shape;252;p11"/>
            <p:cNvSpPr/>
            <p:nvPr/>
          </p:nvSpPr>
          <p:spPr>
            <a:xfrm>
              <a:off x="4124517" y="9048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3" name="Google Shape;253;p11"/>
            <p:cNvSpPr txBox="1"/>
            <p:nvPr/>
          </p:nvSpPr>
          <p:spPr>
            <a:xfrm>
              <a:off x="472048" y="1817231"/>
              <a:ext cx="24948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information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1"/>
            <p:cNvSpPr txBox="1"/>
            <p:nvPr/>
          </p:nvSpPr>
          <p:spPr>
            <a:xfrm>
              <a:off x="-1" y="0"/>
              <a:ext cx="34389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SzPts val="3400"/>
                <a:buFont typeface="Gill Sans"/>
                <a:buNone/>
              </a:pPr>
              <a:r>
                <a:rPr b="0" i="1" lang="en" sz="3400" u="none" cap="none" strike="noStrik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4 hours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5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dress?</a:t>
            </a:r>
            <a:endParaRPr/>
          </a:p>
        </p:txBody>
      </p:sp>
      <p:grpSp>
        <p:nvGrpSpPr>
          <p:cNvPr id="260" name="Google Shape;260;p12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descr="Image" id="261" name="Google Shape;261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p12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" name="Google Shape;263;p12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4" name="Google Shape;264;p12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65" name="Google Shape;265;p12"/>
          <p:cNvGrpSpPr/>
          <p:nvPr/>
        </p:nvGrpSpPr>
        <p:grpSpPr>
          <a:xfrm>
            <a:off x="6476173" y="1919764"/>
            <a:ext cx="1286627" cy="1599899"/>
            <a:chOff x="0" y="0"/>
            <a:chExt cx="3431004" cy="4266397"/>
          </a:xfrm>
        </p:grpSpPr>
        <p:pic>
          <p:nvPicPr>
            <p:cNvPr descr="Image" id="266" name="Google Shape;266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3431004" cy="34310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12"/>
            <p:cNvSpPr txBox="1"/>
            <p:nvPr/>
          </p:nvSpPr>
          <p:spPr>
            <a:xfrm>
              <a:off x="1196673" y="3639997"/>
              <a:ext cx="104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mage" id="268" name="Google Shape;26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5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picture?</a:t>
            </a:r>
            <a:endParaRPr/>
          </a:p>
        </p:txBody>
      </p:sp>
      <p:sp>
        <p:nvSpPr>
          <p:cNvPr id="274" name="Google Shape;274;p13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5" name="Google Shape;275;p13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76" name="Google Shape;27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4732" y="2288381"/>
            <a:ext cx="1232635" cy="92309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3"/>
          <p:cNvSpPr txBox="1"/>
          <p:nvPr/>
        </p:nvSpPr>
        <p:spPr>
          <a:xfrm>
            <a:off x="6380971" y="2478275"/>
            <a:ext cx="12708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34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CAT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3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280" name="Google Shape;28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5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number?</a:t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7" name="Google Shape;287;p14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p14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34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4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4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291" name="Google Shape;29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2" name="Google Shape;29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500"/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sp>
        <p:nvSpPr>
          <p:cNvPr id="298" name="Google Shape;298;p15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9" name="Google Shape;299;p15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Google Shape;300;p15"/>
          <p:cNvSpPr txBox="1"/>
          <p:nvPr/>
        </p:nvSpPr>
        <p:spPr>
          <a:xfrm>
            <a:off x="6635097" y="2478286"/>
            <a:ext cx="12852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34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? points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5"/>
          <p:cNvSpPr txBox="1"/>
          <p:nvPr/>
        </p:nvSpPr>
        <p:spPr>
          <a:xfrm>
            <a:off x="1205050" y="3159748"/>
            <a:ext cx="9357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information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5"/>
          <p:cNvSpPr txBox="1"/>
          <p:nvPr/>
        </p:nvSpPr>
        <p:spPr>
          <a:xfrm>
            <a:off x="6877507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5"/>
          <p:cNvSpPr txBox="1"/>
          <p:nvPr/>
        </p:nvSpPr>
        <p:spPr>
          <a:xfrm>
            <a:off x="1028032" y="2478286"/>
            <a:ext cx="1289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34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4 hours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304" name="Google Shape;3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6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0" name="Google Shape;310;p16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" name="Google Shape;311;p16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34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6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6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314" name="Google Shape;3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6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500"/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Machine needs lots of training</a:t>
            </a:r>
            <a:endParaRPr/>
          </a:p>
        </p:txBody>
      </p:sp>
      <p:pic>
        <p:nvPicPr>
          <p:cNvPr descr="Image" id="316" name="Google Shape;31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21" name="Google Shape;32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7060" y="1903220"/>
            <a:ext cx="1769052" cy="16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7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500"/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Machine needs lots of training</a:t>
            </a:r>
            <a:endParaRPr/>
          </a:p>
        </p:txBody>
      </p:sp>
      <p:pic>
        <p:nvPicPr>
          <p:cNvPr descr="Image" id="323" name="Google Shape;32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6394" y="1914172"/>
            <a:ext cx="2753228" cy="206492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7"/>
          <p:cNvSpPr/>
          <p:nvPr/>
        </p:nvSpPr>
        <p:spPr>
          <a:xfrm>
            <a:off x="4027154" y="2574562"/>
            <a:ext cx="13725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5" name="Google Shape;325;p17"/>
          <p:cNvSpPr txBox="1"/>
          <p:nvPr/>
        </p:nvSpPr>
        <p:spPr>
          <a:xfrm>
            <a:off x="3787149" y="3127175"/>
            <a:ext cx="13725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3000"/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training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7"/>
          <p:cNvSpPr txBox="1"/>
          <p:nvPr/>
        </p:nvSpPr>
        <p:spPr>
          <a:xfrm>
            <a:off x="6836184" y="1763316"/>
            <a:ext cx="11844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3000"/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Model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7"/>
          <p:cNvSpPr txBox="1"/>
          <p:nvPr/>
        </p:nvSpPr>
        <p:spPr>
          <a:xfrm>
            <a:off x="1180488" y="4026684"/>
            <a:ext cx="23451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3000"/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Labeled dataset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2" name="Google Shape;33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8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500"/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descr="Image" id="334" name="Google Shape;33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35" name="Google Shape;33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36" name="Google Shape;33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37" name="Google Shape;33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8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3000"/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4" name="Google Shape;344;p19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345" name="Google Shape;34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400" y="22681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46" name="Google Shape;34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9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500"/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descr="Image" id="348" name="Google Shape;34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49" name="Google Shape;34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50" name="Google Shape;35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51" name="Google Shape;35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9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3000"/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9"/>
          <p:cNvSpPr txBox="1"/>
          <p:nvPr/>
        </p:nvSpPr>
        <p:spPr>
          <a:xfrm>
            <a:off x="889157" y="3549951"/>
            <a:ext cx="1802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3000"/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Test dataset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9265" y="1666875"/>
            <a:ext cx="5497825" cy="34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155" name="Google Shape;155;p2"/>
          <p:cNvSpPr txBox="1"/>
          <p:nvPr>
            <p:ph idx="1" type="body"/>
          </p:nvPr>
        </p:nvSpPr>
        <p:spPr>
          <a:xfrm>
            <a:off x="475925" y="1360851"/>
            <a:ext cx="8081400" cy="24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Basic understanding of machine learning/deep learning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PyTorch </a:t>
            </a:r>
            <a:r>
              <a:rPr lang="en" sz="2400"/>
              <a:t>implementation skills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Zero to All!</a:t>
            </a:r>
            <a:endParaRPr sz="24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Basic algebra + probability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Basic python</a:t>
            </a:r>
            <a:endParaRPr sz="1800"/>
          </a:p>
        </p:txBody>
      </p:sp>
      <p:sp>
        <p:nvSpPr>
          <p:cNvPr id="156" name="Google Shape;156;p2"/>
          <p:cNvSpPr txBox="1"/>
          <p:nvPr/>
        </p:nvSpPr>
        <p:spPr>
          <a:xfrm>
            <a:off x="6749350" y="35075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5D595E"/>
                </a:solidFill>
                <a:highlight>
                  <a:srgbClr val="DCDCD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Adapted the Illustration by Oliver Caviglioli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0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9" name="Google Shape;359;p20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0" name="Google Shape;360;p20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34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0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0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363" name="Google Shape;36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400" y="22681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64" name="Google Shape;36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0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500"/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descr="Image" id="366" name="Google Shape;36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67" name="Google Shape;36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68" name="Google Shape;36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69" name="Google Shape;36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0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3000"/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0"/>
          <p:cNvSpPr txBox="1"/>
          <p:nvPr/>
        </p:nvSpPr>
        <p:spPr>
          <a:xfrm>
            <a:off x="889157" y="3549951"/>
            <a:ext cx="1802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3000"/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Test dataset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500"/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sp>
        <p:nvSpPr>
          <p:cNvPr id="377" name="Google Shape;377;p21"/>
          <p:cNvSpPr/>
          <p:nvPr/>
        </p:nvSpPr>
        <p:spPr>
          <a:xfrm>
            <a:off x="2654669" y="221753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8" name="Google Shape;378;p21"/>
          <p:cNvSpPr/>
          <p:nvPr/>
        </p:nvSpPr>
        <p:spPr>
          <a:xfrm>
            <a:off x="5461567" y="221753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9" name="Google Shape;379;p21"/>
          <p:cNvSpPr txBox="1"/>
          <p:nvPr/>
        </p:nvSpPr>
        <p:spPr>
          <a:xfrm>
            <a:off x="6715040" y="2183606"/>
            <a:ext cx="12852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34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? points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1"/>
          <p:cNvSpPr txBox="1"/>
          <p:nvPr/>
        </p:nvSpPr>
        <p:spPr>
          <a:xfrm>
            <a:off x="3608017" y="3988660"/>
            <a:ext cx="12660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Training dataset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1"/>
          <p:cNvSpPr txBox="1"/>
          <p:nvPr/>
        </p:nvSpPr>
        <p:spPr>
          <a:xfrm>
            <a:off x="6957449" y="286506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1"/>
          <p:cNvSpPr txBox="1"/>
          <p:nvPr/>
        </p:nvSpPr>
        <p:spPr>
          <a:xfrm>
            <a:off x="1107975" y="2183606"/>
            <a:ext cx="1289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34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4 hours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383" name="Google Shape;38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6417" y="1617470"/>
            <a:ext cx="1769051" cy="166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4" name="Google Shape;384;p21"/>
          <p:cNvGraphicFramePr/>
          <p:nvPr/>
        </p:nvGraphicFramePr>
        <p:xfrm>
          <a:off x="1129603" y="3424238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{ACC8D4F1-D520-45CF-93F1-21A15AB0AA7F}</a:tableStyleId>
              </a:tblPr>
              <a:tblGrid>
                <a:gridCol w="1138025"/>
                <a:gridCol w="1138025"/>
              </a:tblGrid>
              <a:tr h="27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Hours (x)</a:t>
                      </a:r>
                      <a:endParaRPr sz="500" u="none" cap="none" strike="noStrike"/>
                    </a:p>
                  </a:txBody>
                  <a:tcPr marT="19050" marB="19050" marR="19050" marL="190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Points (y)</a:t>
                      </a:r>
                      <a:endParaRPr sz="500" u="none" cap="none" strike="noStrike"/>
                    </a:p>
                  </a:txBody>
                  <a:tcPr marT="19050" marB="19050" marR="19050" marL="19050" anchor="ctr"/>
                </a:tc>
              </a:tr>
              <a:tr h="27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1</a:t>
                      </a:r>
                      <a:endParaRPr sz="500" u="none" cap="none" strike="noStrike"/>
                    </a:p>
                  </a:txBody>
                  <a:tcPr marT="19050" marB="19050" marR="19050" marL="190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" sz="1100" u="none" cap="none" strike="noStrike"/>
                        <a:t>2</a:t>
                      </a:r>
                      <a:endParaRPr sz="500" u="none" cap="none" strike="noStrike"/>
                    </a:p>
                  </a:txBody>
                  <a:tcPr marT="19050" marB="19050" marR="19050" marL="19050" anchor="ctr"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7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2</a:t>
                      </a:r>
                      <a:endParaRPr sz="500" u="none" cap="none" strike="noStrike"/>
                    </a:p>
                  </a:txBody>
                  <a:tcPr marT="19050" marB="19050" marR="19050" marL="190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" sz="1100" u="none" cap="none" strike="noStrike"/>
                        <a:t>4</a:t>
                      </a:r>
                      <a:endParaRPr sz="500" u="none" cap="none" strike="noStrike"/>
                    </a:p>
                  </a:txBody>
                  <a:tcPr marT="19050" marB="19050" marR="19050" marL="19050" anchor="ctr"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7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3</a:t>
                      </a:r>
                      <a:endParaRPr sz="500" u="none" cap="none" strike="noStrike"/>
                    </a:p>
                  </a:txBody>
                  <a:tcPr marT="19050" marB="19050" marR="19050" marL="190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" sz="1100" u="none" cap="none" strike="noStrike"/>
                        <a:t>6</a:t>
                      </a:r>
                      <a:endParaRPr sz="500" u="none" cap="none" strike="noStrike"/>
                    </a:p>
                  </a:txBody>
                  <a:tcPr marT="19050" marB="19050" marR="19050" marL="19050" anchor="ctr"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7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4</a:t>
                      </a:r>
                      <a:endParaRPr sz="500" u="none" cap="none" strike="noStrike"/>
                    </a:p>
                  </a:txBody>
                  <a:tcPr marT="19050" marB="19050" marR="19050" marL="190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en" sz="1100" u="none" cap="none" strike="noStrike"/>
                        <a:t>?</a:t>
                      </a:r>
                      <a:endParaRPr sz="500" u="none" cap="none" strike="noStrike"/>
                    </a:p>
                  </a:txBody>
                  <a:tcPr marT="19050" marB="19050" marR="19050" marL="19050" anchor="ctr"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5" name="Google Shape;385;p21"/>
          <p:cNvSpPr txBox="1"/>
          <p:nvPr/>
        </p:nvSpPr>
        <p:spPr>
          <a:xfrm>
            <a:off x="3634506" y="4520037"/>
            <a:ext cx="9870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Test dataset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3875" y="418775"/>
            <a:ext cx="4709299" cy="43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2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b="0" i="0" lang="en" sz="1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b="0" i="0" lang="en" sz="900" u="none" cap="none" strike="noStrike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000" u="sng" cap="none" strike="noStrike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Ian Goodfellow</a:t>
            </a:r>
            <a:r>
              <a:rPr b="0" i="0" lang="en" sz="900" u="none" cap="none" strike="noStrike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0" i="0" lang="en" sz="1000" u="sng" cap="none" strike="noStrike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Yoshua Bengio</a:t>
            </a:r>
            <a:r>
              <a:rPr b="0" i="0" lang="en" sz="900" u="none" cap="none" strike="noStrike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0" i="0" lang="en" sz="1000" u="sng" cap="none" strike="noStrike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Aaron Courville</a:t>
            </a:r>
            <a:endParaRPr b="0" i="0" sz="1000" u="sng" cap="none" strike="noStrike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7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392" name="Google Shape;392;p2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Learning?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9912" y="766200"/>
            <a:ext cx="6504174" cy="413567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9" name="Google Shape;399;p23"/>
          <p:cNvSpPr txBox="1"/>
          <p:nvPr/>
        </p:nvSpPr>
        <p:spPr>
          <a:xfrm>
            <a:off x="6149650" y="4597600"/>
            <a:ext cx="63039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demos at </a:t>
            </a:r>
            <a:r>
              <a:rPr b="0" i="0" lang="en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https://ml-showcase.com/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4025" y="558250"/>
            <a:ext cx="3220362" cy="43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4"/>
          <p:cNvSpPr/>
          <p:nvPr/>
        </p:nvSpPr>
        <p:spPr>
          <a:xfrm>
            <a:off x="6027175" y="579400"/>
            <a:ext cx="2417400" cy="44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4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b="0" i="0" lang="en" sz="1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b="0" i="0" lang="en" sz="900" u="none" cap="none" strike="noStrike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000" u="sng" cap="none" strike="noStrike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Ian Goodfellow</a:t>
            </a:r>
            <a:r>
              <a:rPr b="0" i="0" lang="en" sz="900" u="none" cap="none" strike="noStrike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0" i="0" lang="en" sz="1000" u="sng" cap="none" strike="noStrike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Yoshua Bengio</a:t>
            </a:r>
            <a:r>
              <a:rPr b="0" i="0" lang="en" sz="900" u="none" cap="none" strike="noStrike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0" i="0" lang="en" sz="1000" u="sng" cap="none" strike="noStrike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Aaron Courville</a:t>
            </a:r>
            <a:endParaRPr b="0" i="0" sz="1000" u="sng" cap="none" strike="noStrike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7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407" name="Google Shape;407;p2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 as Developer?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4025" y="558250"/>
            <a:ext cx="3220362" cy="43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5"/>
          <p:cNvSpPr/>
          <p:nvPr/>
        </p:nvSpPr>
        <p:spPr>
          <a:xfrm>
            <a:off x="6679850" y="579400"/>
            <a:ext cx="1764900" cy="44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5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b="0" i="0" lang="en" sz="1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b="0" i="0" lang="en" sz="900" u="none" cap="none" strike="noStrike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000" u="sng" cap="none" strike="noStrike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Ian Goodfellow</a:t>
            </a:r>
            <a:r>
              <a:rPr b="0" i="0" lang="en" sz="900" u="none" cap="none" strike="noStrike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0" i="0" lang="en" sz="1000" u="sng" cap="none" strike="noStrike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Yoshua Bengio</a:t>
            </a:r>
            <a:r>
              <a:rPr b="0" i="0" lang="en" sz="900" u="none" cap="none" strike="noStrike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0" i="0" lang="en" sz="1000" u="sng" cap="none" strike="noStrike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Aaron Courville</a:t>
            </a:r>
            <a:endParaRPr b="0" i="0" sz="1000" u="sng" cap="none" strike="noStrike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7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415" name="Google Shape;415;p2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 as Developer?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 as Developer?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1" name="Google Shape;42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4025" y="558250"/>
            <a:ext cx="3220362" cy="43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6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b="0" i="0" lang="en" sz="1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b="0" i="0" lang="en" sz="900" u="none" cap="none" strike="noStrike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000" u="sng" cap="none" strike="noStrike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Ian Goodfellow</a:t>
            </a:r>
            <a:r>
              <a:rPr b="0" i="0" lang="en" sz="900" u="none" cap="none" strike="noStrike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0" i="0" lang="en" sz="1000" u="sng" cap="none" strike="noStrike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Yoshua Bengio</a:t>
            </a:r>
            <a:r>
              <a:rPr b="0" i="0" lang="en" sz="900" u="none" cap="none" strike="noStrike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0" i="0" lang="en" sz="1000" u="sng" cap="none" strike="noStrike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Aaron Courville</a:t>
            </a:r>
            <a:endParaRPr b="0" i="0" sz="1000" u="sng" cap="none" strike="noStrike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7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tiff" id="427" name="Google Shape;42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9042" y="1013568"/>
            <a:ext cx="5084100" cy="25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Rule based VS </a:t>
            </a:r>
            <a:r>
              <a:rPr lang="en"/>
              <a:t>representation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learning</a:t>
            </a:r>
            <a:endParaRPr/>
          </a:p>
        </p:txBody>
      </p:sp>
      <p:pic>
        <p:nvPicPr>
          <p:cNvPr descr="pasted-image.png" id="429" name="Google Shape;42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308" y="1380713"/>
            <a:ext cx="2564100" cy="334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430" name="Google Shape;43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8752" y="3307669"/>
            <a:ext cx="1524300" cy="13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7"/>
          <p:cNvSpPr/>
          <p:nvPr/>
        </p:nvSpPr>
        <p:spPr>
          <a:xfrm>
            <a:off x="4042302" y="2768525"/>
            <a:ext cx="1059300" cy="572700"/>
          </a:xfrm>
          <a:prstGeom prst="rightArrow">
            <a:avLst>
              <a:gd fmla="val 32000" name="adj1"/>
              <a:gd fmla="val 64000" name="adj2"/>
            </a:avLst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8"/>
          <p:cNvSpPr txBox="1"/>
          <p:nvPr>
            <p:ph idx="1" type="body"/>
          </p:nvPr>
        </p:nvSpPr>
        <p:spPr>
          <a:xfrm>
            <a:off x="328275" y="1074025"/>
            <a:ext cx="8545500" cy="24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300"/>
              <a:buNone/>
            </a:pPr>
            <a:r>
              <a:rPr lang="en" sz="2400"/>
              <a:t>PyTorch is a python package that provides two high-level features:</a:t>
            </a:r>
            <a:endParaRPr sz="24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Tensor computation (like numpy) with strong GPU acceleration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Deep Neural Networks built on a tape-based autograd system</a:t>
            </a:r>
            <a:endParaRPr sz="2200"/>
          </a:p>
        </p:txBody>
      </p:sp>
      <p:sp>
        <p:nvSpPr>
          <p:cNvPr id="437" name="Google Shape;437;p28"/>
          <p:cNvSpPr txBox="1"/>
          <p:nvPr/>
        </p:nvSpPr>
        <p:spPr>
          <a:xfrm>
            <a:off x="6996050" y="4498525"/>
            <a:ext cx="30000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http://pytorch.org/about/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pytorch" id="438" name="Google Shape;43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275" y="206825"/>
            <a:ext cx="2933699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9"/>
          <p:cNvSpPr txBox="1"/>
          <p:nvPr>
            <p:ph idx="1" type="body"/>
          </p:nvPr>
        </p:nvSpPr>
        <p:spPr>
          <a:xfrm>
            <a:off x="299250" y="1293000"/>
            <a:ext cx="8545500" cy="3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400"/>
              <a:t>More Pythonic (imperative) </a:t>
            </a:r>
            <a:endParaRPr sz="24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400"/>
              <a:t>Flexible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Intuitive and cleaner code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Easy to debug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More Neural Networkic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Write code as the network works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forward/backward</a:t>
            </a:r>
            <a:endParaRPr sz="2400"/>
          </a:p>
        </p:txBody>
      </p:sp>
      <p:pic>
        <p:nvPicPr>
          <p:cNvPr descr="Image result for pytorch" id="444" name="Google Shape;44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9550" y="328163"/>
            <a:ext cx="2933699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9"/>
          <p:cNvSpPr txBox="1"/>
          <p:nvPr/>
        </p:nvSpPr>
        <p:spPr>
          <a:xfrm>
            <a:off x="1727125" y="-75975"/>
            <a:ext cx="3000000" cy="15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Why</a:t>
            </a:r>
            <a:endParaRPr b="0" i="0" sz="4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ML?</a:t>
            </a:r>
            <a:endParaRPr/>
          </a:p>
        </p:txBody>
      </p:sp>
      <p:pic>
        <p:nvPicPr>
          <p:cNvPr descr="Image" id="162" name="Google Shape;16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3256" y="1752063"/>
            <a:ext cx="2754109" cy="259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0"/>
          <p:cNvSpPr txBox="1"/>
          <p:nvPr>
            <p:ph type="title"/>
          </p:nvPr>
        </p:nvSpPr>
        <p:spPr>
          <a:xfrm>
            <a:off x="2147691" y="140639"/>
            <a:ext cx="24207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Install </a:t>
            </a:r>
            <a:endParaRPr/>
          </a:p>
        </p:txBody>
      </p:sp>
      <p:pic>
        <p:nvPicPr>
          <p:cNvPr descr="Image" id="451" name="Google Shape;45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1559" y="144261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2" name="Google Shape;45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3378" y="1282091"/>
            <a:ext cx="7270504" cy="3226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3" name="Google Shape;453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39050" y="272366"/>
            <a:ext cx="2578217" cy="700513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0"/>
          <p:cNvSpPr txBox="1"/>
          <p:nvPr/>
        </p:nvSpPr>
        <p:spPr>
          <a:xfrm>
            <a:off x="7605650" y="4498525"/>
            <a:ext cx="30000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http://pytorch.org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en"/>
              <a:t>Exercise 1-1: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en"/>
              <a:t>Install PyTorch on your computer!</a:t>
            </a:r>
            <a:endParaRPr/>
          </a:p>
        </p:txBody>
      </p:sp>
      <p:sp>
        <p:nvSpPr>
          <p:cNvPr id="460" name="Google Shape;460;p31"/>
          <p:cNvSpPr txBox="1"/>
          <p:nvPr/>
        </p:nvSpPr>
        <p:spPr>
          <a:xfrm>
            <a:off x="990375" y="2048950"/>
            <a:ext cx="7163400" cy="2317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09:40 $ </a:t>
            </a:r>
            <a:r>
              <a:rPr b="1" i="0" lang="en" sz="1400" u="none" cap="none" strike="noStrike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python3</a:t>
            </a:r>
            <a:endParaRPr b="1" i="0" sz="1400" u="none" cap="none" strike="noStrike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Python 3.6.2 (v3.6.2:5fd33b5926,Jul 16 2017, 20:11:06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[GCC 4.2.1 (Apple Inc. build 5666) (dot 3)] on darwin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 "help", "copyright", "credits" or "license" for more information.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1" i="0" lang="en" sz="1400" u="none" cap="none" strike="noStrike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import torch</a:t>
            </a:r>
            <a:endParaRPr b="1" i="0" sz="1400" u="none" cap="none" strike="noStrike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1" i="0" lang="en" sz="1400" u="none" cap="none" strike="noStrike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print(torch.__version__)</a:t>
            </a:r>
            <a:endParaRPr b="1" i="0" sz="1400" u="none" cap="none" strike="noStrike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0.2.0_3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1" i="0" lang="en" sz="1400" u="none" cap="none" strike="noStrike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# Happy!!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466" name="Google Shape;466;p32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Linear, Logistic, softmax models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DNN: Deep Neural Net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CNN: Convolutional Neural Net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RNN: Recurrent Neural Net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Write everything in PyTorch</a:t>
            </a:r>
            <a:endParaRPr sz="2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71" name="Google Shape;47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89531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72" name="Google Shape;47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3"/>
          <p:cNvSpPr txBox="1"/>
          <p:nvPr/>
        </p:nvSpPr>
        <p:spPr>
          <a:xfrm>
            <a:off x="4673375" y="2022550"/>
            <a:ext cx="36060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400"/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2: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400"/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 Model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</p:txBody>
      </p:sp>
      <p:pic>
        <p:nvPicPr>
          <p:cNvPr descr="Image" id="168" name="Google Shape;16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5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descr="Image" id="174" name="Google Shape;17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5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descr="Image" id="180" name="Google Shape;18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6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descr="Image" id="182" name="Google Shape;182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6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" name="Google Shape;184;p6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5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descr="Image" id="190" name="Google Shape;19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7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descr="Image" id="192" name="Google Shape;192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Google Shape;193;p7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" name="Google Shape;194;p7"/>
          <p:cNvGrpSpPr/>
          <p:nvPr/>
        </p:nvGrpSpPr>
        <p:grpSpPr>
          <a:xfrm>
            <a:off x="6570988" y="2184377"/>
            <a:ext cx="1401432" cy="1165622"/>
            <a:chOff x="0" y="0"/>
            <a:chExt cx="3737152" cy="3108324"/>
          </a:xfrm>
        </p:grpSpPr>
        <p:pic>
          <p:nvPicPr>
            <p:cNvPr descr="Image" id="195" name="Google Shape;195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3737152" cy="2066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7"/>
            <p:cNvSpPr txBox="1"/>
            <p:nvPr/>
          </p:nvSpPr>
          <p:spPr>
            <a:xfrm>
              <a:off x="1348652" y="2481924"/>
              <a:ext cx="104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7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5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dress?</a:t>
            </a:r>
            <a:endParaRPr/>
          </a:p>
        </p:txBody>
      </p:sp>
      <p:pic>
        <p:nvPicPr>
          <p:cNvPr descr="Image" id="204" name="Google Shape;20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8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descr="Image" id="206" name="Google Shape;206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8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8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9" name="Google Shape;209;p8"/>
          <p:cNvGrpSpPr/>
          <p:nvPr/>
        </p:nvGrpSpPr>
        <p:grpSpPr>
          <a:xfrm>
            <a:off x="5381625" y="1919764"/>
            <a:ext cx="2381174" cy="1599899"/>
            <a:chOff x="0" y="0"/>
            <a:chExt cx="6349797" cy="4266397"/>
          </a:xfrm>
        </p:grpSpPr>
        <p:sp>
          <p:nvSpPr>
            <p:cNvPr id="210" name="Google Shape;210;p8"/>
            <p:cNvSpPr/>
            <p:nvPr/>
          </p:nvSpPr>
          <p:spPr>
            <a:xfrm>
              <a:off x="0" y="157987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11" name="Google Shape;211;p8"/>
            <p:cNvGrpSpPr/>
            <p:nvPr/>
          </p:nvGrpSpPr>
          <p:grpSpPr>
            <a:xfrm>
              <a:off x="2918793" y="0"/>
              <a:ext cx="3431004" cy="4266397"/>
              <a:chOff x="0" y="0"/>
              <a:chExt cx="3431004" cy="4266397"/>
            </a:xfrm>
          </p:grpSpPr>
          <p:pic>
            <p:nvPicPr>
              <p:cNvPr descr="Image" id="212" name="Google Shape;212;p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0" y="0"/>
                <a:ext cx="3431004" cy="34310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3" name="Google Shape;213;p8"/>
              <p:cNvSpPr txBox="1"/>
              <p:nvPr/>
            </p:nvSpPr>
            <p:spPr>
              <a:xfrm>
                <a:off x="1196673" y="3639997"/>
                <a:ext cx="1043100" cy="62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Infer</a:t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500"/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picture?</a:t>
            </a:r>
            <a:endParaRPr/>
          </a:p>
        </p:txBody>
      </p:sp>
      <p:pic>
        <p:nvPicPr>
          <p:cNvPr descr="Image" id="219" name="Google Shape;21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9"/>
          <p:cNvGrpSpPr/>
          <p:nvPr/>
        </p:nvGrpSpPr>
        <p:grpSpPr>
          <a:xfrm>
            <a:off x="1166564" y="2288381"/>
            <a:ext cx="2500087" cy="1106266"/>
            <a:chOff x="-1" y="0"/>
            <a:chExt cx="6666900" cy="2950044"/>
          </a:xfrm>
        </p:grpSpPr>
        <p:sp>
          <p:nvSpPr>
            <p:cNvPr id="221" name="Google Shape;221;p9"/>
            <p:cNvSpPr/>
            <p:nvPr/>
          </p:nvSpPr>
          <p:spPr>
            <a:xfrm>
              <a:off x="3755099" y="596900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Image" id="222" name="Google Shape;222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5115" y="0"/>
              <a:ext cx="3287026" cy="2461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9"/>
            <p:cNvSpPr txBox="1"/>
            <p:nvPr/>
          </p:nvSpPr>
          <p:spPr>
            <a:xfrm>
              <a:off x="-1" y="2323644"/>
              <a:ext cx="36978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Image information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" name="Google Shape;224;p9"/>
          <p:cNvGrpSpPr/>
          <p:nvPr/>
        </p:nvGrpSpPr>
        <p:grpSpPr>
          <a:xfrm>
            <a:off x="5381625" y="2478281"/>
            <a:ext cx="2104481" cy="916366"/>
            <a:chOff x="0" y="-12"/>
            <a:chExt cx="5611948" cy="2443643"/>
          </a:xfrm>
        </p:grpSpPr>
        <p:sp>
          <p:nvSpPr>
            <p:cNvPr id="225" name="Google Shape;225;p9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6" name="Google Shape;226;p9"/>
            <p:cNvSpPr txBox="1"/>
            <p:nvPr/>
          </p:nvSpPr>
          <p:spPr>
            <a:xfrm>
              <a:off x="2911850" y="-12"/>
              <a:ext cx="24846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SzPts val="3400"/>
                <a:buFont typeface="Gill Sans"/>
                <a:buNone/>
              </a:pPr>
              <a:r>
                <a:rPr b="0" i="1" lang="en" sz="3400" u="none" cap="none" strike="noStrik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CAT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9"/>
            <p:cNvSpPr txBox="1"/>
            <p:nvPr/>
          </p:nvSpPr>
          <p:spPr>
            <a:xfrm>
              <a:off x="3477748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